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1" r:id="rId3"/>
    <p:sldId id="264" r:id="rId4"/>
    <p:sldId id="265" r:id="rId5"/>
    <p:sldId id="262" r:id="rId6"/>
    <p:sldId id="272" r:id="rId7"/>
    <p:sldId id="273" r:id="rId8"/>
    <p:sldId id="274" r:id="rId9"/>
    <p:sldId id="278" r:id="rId10"/>
    <p:sldId id="270" r:id="rId11"/>
    <p:sldId id="279" r:id="rId12"/>
    <p:sldId id="280" r:id="rId13"/>
    <p:sldId id="281" r:id="rId14"/>
    <p:sldId id="282" r:id="rId15"/>
    <p:sldId id="283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B2B561-FB13-41CB-B899-697E9C863F7F}">
          <p14:sldIdLst>
            <p14:sldId id="267"/>
            <p14:sldId id="261"/>
            <p14:sldId id="264"/>
            <p14:sldId id="265"/>
            <p14:sldId id="262"/>
            <p14:sldId id="272"/>
            <p14:sldId id="273"/>
            <p14:sldId id="274"/>
            <p14:sldId id="278"/>
            <p14:sldId id="270"/>
            <p14:sldId id="279"/>
            <p14:sldId id="280"/>
            <p14:sldId id="281"/>
            <p14:sldId id="282"/>
            <p14:sldId id="283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18" autoAdjust="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03228-AA4C-4923-949C-1B47572703D5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5B6EF-28FE-4E53-86BB-D677F99A6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5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https://en.wikipedia.org/wiki/Maxwell%E2%80%93Boltzmann_distribution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https://en.wikipedia.org/wiki/Lennard-Jones_potential</a:t>
            </a:r>
          </a:p>
          <a:p>
            <a:endParaRPr lang="en-US" dirty="0"/>
          </a:p>
          <a:p>
            <a:r>
              <a:rPr lang="en-US"/>
              <a:t>https://commons.wikimedia.org/wiki/File:Argon_dimer_potential_and_Lennard-Jones.png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6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https://en.wikipedia.org/wiki/Hard_spheres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Phase diagram of hard sphere system (Solid line - stable branch, dashed line - metastable branch): Reduced pressure  as a function of the volume fraction (or packing fraction)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2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02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extra time, can show</a:t>
            </a:r>
            <a:r>
              <a:rPr lang="en-US" baseline="0" dirty="0"/>
              <a:t> enthalpy departure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87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extra time, can show</a:t>
            </a:r>
            <a:r>
              <a:rPr lang="en-US" baseline="0" dirty="0"/>
              <a:t> enthalpy departure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9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do an example with linear virial, </a:t>
            </a:r>
            <a:r>
              <a:rPr lang="en-US" dirty="0" err="1"/>
              <a:t>vdW</a:t>
            </a:r>
            <a:r>
              <a:rPr lang="en-US" dirty="0"/>
              <a:t>, PR (use PREOS),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5B6EF-28FE-4E53-86BB-D677F99A6A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3EBD-B6D6-52E7-6C32-4C1C6447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F2404-BFE6-357B-206B-1CAC59E0E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85462-590E-2728-5CF2-8CE0C8E4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2B823-0C6A-6222-57CF-B57472CD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74A86-8D40-1654-AB46-8D7C9E51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8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308B-226D-33A2-6D9B-6514E55C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884B9-328B-6BF4-7CE9-30D4A0F9D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B6BC-AEF9-A170-A0F3-3F39C831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F46F-E928-210D-A2EF-8284E00E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245AE-556E-8E58-5D21-DB7A5BAF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CCB9E-F6B1-E0F3-B7C4-83BAA6AB6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0B2CA-1B3E-D117-3B75-540DADC0B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F778D-139C-EEC8-64D3-390DF2453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B75B-D011-350B-4F61-A6C56B7B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F632-497E-F593-4FC6-37A5DF65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1386-DB47-B17F-2027-CBE2099B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30CA2-2FB3-BE4D-3599-CB7AD4A3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C110-5DDC-44B7-E738-3AC58C68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EF8E4-FA45-8C14-F6F2-D298B8FC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FC30-E21E-A496-4485-587B1460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E7B-5214-DA1E-EDC3-BF77D9CE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476CE-DD27-2538-1BCC-1379CA0A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8B104-57BF-8C8E-0057-9FDC6927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72FE-9492-13F9-29F7-001C1209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723FB-FCAD-BD9D-4EF8-EF12E624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2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B60E-2736-044E-025E-E14D0F86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C6C7-CB93-EE73-E366-AF85BE2CA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027C7-2F10-470E-37B4-082968CC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AE7DF-43A7-62B6-699E-2696D325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C4F6C-570C-E8AE-2564-535E72AA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58BB-E4AE-DF0E-9C19-17F58C2B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B168-71E4-E912-3E0D-202DC343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47A02-B707-108C-9137-0276EEBE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CDDA-EDEC-62D8-46EB-3886081B8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059E8-CF30-E6C4-7B90-385F478CA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31A8E-D171-16A3-3D3A-646C97617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E7638-0066-B6E0-17F6-CF0A0963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06BE7-DE9F-83B4-7B7A-1915B600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35084-9580-062D-974D-A8B39A0C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C3AE-608B-A2DB-2123-9F83494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5F9687-4E5C-5BEF-0AE2-C5E02DD0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0EB19-F209-2BB9-8A70-21DF0F96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21A3-31E0-C211-3824-E8ED27D6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6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86ADB-73B2-8B5C-4544-342220FB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39C6F-3869-7C14-AF92-2E8FB5CE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1817-E06F-920D-1C52-68195856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0598-783D-2F85-CA84-987C7FDC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C351-7BBD-B870-C8CA-7E32B0BF1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8BCC7-AACC-8B10-EB11-9A27142EB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4EA0-3E3B-3B80-E888-F617CCA0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B598-FBC3-5DFD-4AC9-2310AD53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737C9-9A4C-A222-49F1-32287849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5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9499-751B-5F99-8CE0-5C62A85D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8BE82-7C42-CE0E-FB63-8F0C82F3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34A8-CD22-35C6-39C3-F0DB92CC8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407D8-E7A5-8138-15EB-F62FEEF1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3FEBC-FF27-E97A-0362-47D87F98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58CF0-732A-60D4-5255-8AC0278F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2D469D-ECBB-2350-0991-9FF844B1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EED73-BB84-F92F-B4DF-786FA9D0C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DEF71-6017-B6C9-BBD7-4CB51EFAC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18753-FBB6-4DB6-BC71-4337EC3CD37B}" type="datetimeFigureOut">
              <a:rPr lang="en-US" smtClean="0"/>
              <a:t>03-Nov-22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909F-10AC-D25B-77D0-AEE4EDEFC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3AAA-3F30-6070-4B30-64AAAE1A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8DFC-1837-42AB-B6C0-7F9C10517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7E98-C9EE-3424-B2FB-A2B68B10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Thursday</a:t>
            </a:r>
            <a:r>
              <a:rPr lang="en-US" dirty="0"/>
              <a:t>, </a:t>
            </a:r>
            <a:r>
              <a:rPr lang="en-US"/>
              <a:t>November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3969B3-15E0-FE9B-3AD8-EADD7C966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Cubic Equations of State</a:t>
                </a:r>
              </a:p>
              <a:p>
                <a:pPr lvl="1"/>
                <a:r>
                  <a:rPr lang="en-US" sz="3600" dirty="0"/>
                  <a:t>Final Thoughts on Liquids (Condensed Matter)</a:t>
                </a:r>
              </a:p>
              <a:p>
                <a:r>
                  <a:rPr lang="en-US" sz="4000" dirty="0"/>
                  <a:t>Departure Functions (Residuals)</a:t>
                </a:r>
              </a:p>
              <a:p>
                <a:pPr lvl="1"/>
                <a:r>
                  <a:rPr lang="en-US" sz="3600" dirty="0"/>
                  <a:t>Choosing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3600" b="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sz="36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3969B3-15E0-FE9B-3AD8-EADD7C966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29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C68F9208-9B03-4404-CDAD-EC99E67EDC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C68F9208-9B03-4404-CDAD-EC99E67ED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31D84-0C3A-E797-1D0A-8CDFB515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4033" y="1825625"/>
            <a:ext cx="6643933" cy="4351338"/>
          </a:xfrm>
        </p:spPr>
      </p:pic>
    </p:spTree>
    <p:extLst>
      <p:ext uri="{BB962C8B-B14F-4D97-AF65-F5344CB8AC3E}">
        <p14:creationId xmlns:p14="http://schemas.microsoft.com/office/powerpoint/2010/main" val="314754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2262-E80C-4903-DD67-0131908A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and Volume Differences: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09600" y="2057400"/>
                <a:ext cx="6400800" cy="4800600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Argon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=150.9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=3.898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2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=155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=200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2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6.44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𝑣𝑑𝑊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≈4.282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≈4.282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≈300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≈−100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4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,…?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09600" y="2057400"/>
                <a:ext cx="6400800" cy="4800600"/>
              </a:xfrm>
              <a:blipFill>
                <a:blip r:embed="rId2"/>
                <a:stretch>
                  <a:fillRect l="-1238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847F27-1FF7-74E6-3E1F-441102CB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3941" y="457200"/>
            <a:ext cx="5486400" cy="4126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E27D9-0BCD-4207-3868-7EF6C11BA51D}"/>
              </a:ext>
            </a:extLst>
          </p:cNvPr>
          <p:cNvSpPr/>
          <p:nvPr/>
        </p:nvSpPr>
        <p:spPr>
          <a:xfrm>
            <a:off x="8160866" y="1865098"/>
            <a:ext cx="457200" cy="91440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7A5CFC-E526-A4C2-2584-7E997A082AA8}"/>
              </a:ext>
            </a:extLst>
          </p:cNvPr>
          <p:cNvSpPr/>
          <p:nvPr/>
        </p:nvSpPr>
        <p:spPr>
          <a:xfrm rot="5400000">
            <a:off x="8618066" y="1865098"/>
            <a:ext cx="457200" cy="137160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D295F4-4259-DC6F-038B-2B54761EF9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at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D295F4-4259-DC6F-038B-2B54761EF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B117C-6EFA-B198-A52E-1A71DC37A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𝑑𝑈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𝑑𝑈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=0→</m:t>
                    </m:r>
                    <m:nary>
                      <m:nary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B117C-6EFA-B198-A52E-1A71DC37A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2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43E93-54CD-24E1-0916-9B7F67300F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=∞→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943E93-54CD-24E1-0916-9B7F67300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D2663-0421-14FC-7AEF-F1B2A90FC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𝑅𝑇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𝑅𝑇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Simplify?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D2663-0421-14FC-7AEF-F1B2A90FC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38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570ABBB-6671-E38F-9BFB-5723819D7C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at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B570ABBB-6671-E38F-9BFB-5723819D7C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5CE42-6F07-D1D5-52A4-63F7623F6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2681" y="753291"/>
                <a:ext cx="7315200" cy="5486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𝑖𝑔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5CE42-6F07-D1D5-52A4-63F7623F6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2681" y="753291"/>
                <a:ext cx="7315200" cy="5486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57346B-3426-4453-2C18-0A811361C1F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00681" y="2428103"/>
                <a:ext cx="4572000" cy="38115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𝑍𝑇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57346B-3426-4453-2C18-0A811361C1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00681" y="2428103"/>
                <a:ext cx="4572000" cy="381158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65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2262-E80C-4903-DD67-0131908A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Energy Departures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2057400"/>
                <a:ext cx="7315200" cy="4800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𝑖𝑔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f>
                          <m:fPr>
                            <m:ctrlP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nary>
                  </m:oMath>
                </a14:m>
                <a:endParaRPr lang="en-US" sz="2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𝑖𝑔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=0→</m:t>
                    </m:r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nary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2057400"/>
                <a:ext cx="7315200" cy="4800600"/>
              </a:xfrm>
              <a:blipFill>
                <a:blip r:embed="rId3"/>
                <a:stretch>
                  <a:fillRect l="-1500" t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847F27-1FF7-74E6-3E1F-441102CB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05600" y="1365894"/>
            <a:ext cx="5486400" cy="41262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A21D16-E6AE-0670-F72C-349EBB9A6F76}"/>
              </a:ext>
            </a:extLst>
          </p:cNvPr>
          <p:cNvSpPr/>
          <p:nvPr/>
        </p:nvSpPr>
        <p:spPr>
          <a:xfrm rot="5400000">
            <a:off x="9220200" y="2743199"/>
            <a:ext cx="457200" cy="137160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74A29-8D33-1BD1-D56F-99E1EB4FBC6D}"/>
              </a:ext>
            </a:extLst>
          </p:cNvPr>
          <p:cNvSpPr/>
          <p:nvPr/>
        </p:nvSpPr>
        <p:spPr>
          <a:xfrm>
            <a:off x="8763000" y="2743199"/>
            <a:ext cx="457200" cy="91440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A419B2-174D-6AC5-09CC-905740731507}"/>
              </a:ext>
            </a:extLst>
          </p:cNvPr>
          <p:cNvCxnSpPr/>
          <p:nvPr/>
        </p:nvCxnSpPr>
        <p:spPr>
          <a:xfrm>
            <a:off x="8991600" y="2943225"/>
            <a:ext cx="704850" cy="55245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2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2262-E80C-4903-DD67-0131908A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Departure?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0" y="2057400"/>
                <a:ext cx="6705600" cy="4800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nary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example: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=155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=200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00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0" y="2057400"/>
                <a:ext cx="6705600" cy="4800600"/>
              </a:xfrm>
              <a:blipFill>
                <a:blip r:embed="rId3"/>
                <a:stretch>
                  <a:fillRect l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847F27-1FF7-74E6-3E1F-441102CB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05600" y="1365894"/>
            <a:ext cx="5486400" cy="41262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4DB056-E47D-BB4A-DFFA-7AA6820F73F2}"/>
              </a:ext>
            </a:extLst>
          </p:cNvPr>
          <p:cNvCxnSpPr>
            <a:cxnSpLocks/>
          </p:cNvCxnSpPr>
          <p:nvPr/>
        </p:nvCxnSpPr>
        <p:spPr>
          <a:xfrm flipH="1">
            <a:off x="9739596" y="3798542"/>
            <a:ext cx="68456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143308-B9DA-AF3F-EB21-AC7DEC266821}"/>
              </a:ext>
            </a:extLst>
          </p:cNvPr>
          <p:cNvCxnSpPr>
            <a:cxnSpLocks/>
          </p:cNvCxnSpPr>
          <p:nvPr/>
        </p:nvCxnSpPr>
        <p:spPr>
          <a:xfrm>
            <a:off x="9739596" y="3522293"/>
            <a:ext cx="684564" cy="2762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19586-84D4-3FC2-B06F-B27E06055226}"/>
              </a:ext>
            </a:extLst>
          </p:cNvPr>
          <p:cNvCxnSpPr>
            <a:cxnSpLocks/>
          </p:cNvCxnSpPr>
          <p:nvPr/>
        </p:nvCxnSpPr>
        <p:spPr>
          <a:xfrm>
            <a:off x="9035358" y="3522293"/>
            <a:ext cx="70423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55382B22-12A4-0DEA-1655-733E96FF5945}"/>
              </a:ext>
            </a:extLst>
          </p:cNvPr>
          <p:cNvSpPr/>
          <p:nvPr/>
        </p:nvSpPr>
        <p:spPr>
          <a:xfrm rot="17417990">
            <a:off x="8841668" y="3708468"/>
            <a:ext cx="806732" cy="993546"/>
          </a:xfrm>
          <a:prstGeom prst="curvedRightArrow">
            <a:avLst>
              <a:gd name="adj1" fmla="val 5727"/>
              <a:gd name="adj2" fmla="val 57042"/>
              <a:gd name="adj3" fmla="val 3857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5D2262-E80C-4903-DD67-0131908A3E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5D2262-E80C-4903-DD67-0131908A3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31" b="-1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04800" y="2057400"/>
                <a:ext cx="6400800" cy="4800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−1→</m:t>
                    </m:r>
                  </m:oMath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−1−</m:t>
                    </m:r>
                    <m:nary>
                      <m:nary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nary>
                  </m:oMath>
                </a14:m>
                <a:endParaRPr lang="en-US" sz="26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𝑖𝑔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F1259CEB-EA42-7697-D295-4164023B91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04800" y="2057400"/>
                <a:ext cx="6400800" cy="48006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847F27-1FF7-74E6-3E1F-441102CB4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05600" y="1365894"/>
            <a:ext cx="5486400" cy="4126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0C220DD-B464-CB3C-1944-AE9F2224BEE4}"/>
              </a:ext>
            </a:extLst>
          </p:cNvPr>
          <p:cNvCxnSpPr>
            <a:cxnSpLocks/>
          </p:cNvCxnSpPr>
          <p:nvPr/>
        </p:nvCxnSpPr>
        <p:spPr>
          <a:xfrm flipH="1">
            <a:off x="9739596" y="3798542"/>
            <a:ext cx="68456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7F3A3B-4274-823F-67C3-9EC03F074A40}"/>
              </a:ext>
            </a:extLst>
          </p:cNvPr>
          <p:cNvCxnSpPr>
            <a:cxnSpLocks/>
          </p:cNvCxnSpPr>
          <p:nvPr/>
        </p:nvCxnSpPr>
        <p:spPr>
          <a:xfrm>
            <a:off x="9739596" y="3522293"/>
            <a:ext cx="684564" cy="2762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3F998B-DD9B-103E-C8F8-B5DA33C51E00}"/>
              </a:ext>
            </a:extLst>
          </p:cNvPr>
          <p:cNvCxnSpPr>
            <a:cxnSpLocks/>
          </p:cNvCxnSpPr>
          <p:nvPr/>
        </p:nvCxnSpPr>
        <p:spPr>
          <a:xfrm>
            <a:off x="9035358" y="3522293"/>
            <a:ext cx="70423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FACC076-C35D-9A0A-1A64-8FF544C76409}"/>
              </a:ext>
            </a:extLst>
          </p:cNvPr>
          <p:cNvSpPr/>
          <p:nvPr/>
        </p:nvSpPr>
        <p:spPr>
          <a:xfrm rot="17417990">
            <a:off x="8841668" y="3708468"/>
            <a:ext cx="806732" cy="993546"/>
          </a:xfrm>
          <a:prstGeom prst="curvedRightArrow">
            <a:avLst>
              <a:gd name="adj1" fmla="val 5727"/>
              <a:gd name="adj2" fmla="val 57042"/>
              <a:gd name="adj3" fmla="val 3857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54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8583-EFF6-8027-51B3-F904E398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471487"/>
            <a:ext cx="4959929" cy="1600200"/>
          </a:xfrm>
        </p:spPr>
        <p:txBody>
          <a:bodyPr>
            <a:normAutofit/>
          </a:bodyPr>
          <a:lstStyle/>
          <a:p>
            <a:r>
              <a:rPr lang="en-US" sz="3600" dirty="0"/>
              <a:t>Velocity Distribution: Hard Spheres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630D6A8-1ECD-844D-F858-AE54851749E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5636" y="2071687"/>
                <a:ext cx="6400800" cy="381158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Hard Spheres: inelastic collisions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Maxwell-Boltzmann distribution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=0→</m:t>
                    </m:r>
                  </m:oMath>
                </a14:m>
                <a:endParaRPr lang="en-US" sz="20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≈0.886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&lt;1.085 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</m:e>
                    </m:rad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630D6A8-1ECD-844D-F858-AE54851749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5636" y="2071687"/>
                <a:ext cx="6400800" cy="3811588"/>
              </a:xfrm>
              <a:blipFill>
                <a:blip r:embed="rId3"/>
                <a:stretch>
                  <a:fillRect l="-1238" t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12E3DC55-1460-4629-6C64-A975CC986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6" y="228600"/>
            <a:ext cx="407323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5369-D6F6-3049-9B65-06C432B1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Intermolecular Pair Potentials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4349D7-5B5C-6FB2-F4E9-F3F6A8C23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10735"/>
            <a:ext cx="6172200" cy="46270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16427FA-328B-F764-BF04-F48F1215467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Hard-Sphere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Infinite repulsion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Soft-Sphere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Repulsion only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Lennard-Jones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Repulsion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Attraction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16427FA-328B-F764-BF04-F48F12154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4800600"/>
              </a:xfrm>
              <a:blipFill>
                <a:blip r:embed="rId3"/>
                <a:stretch>
                  <a:fillRect l="-2791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C797356-770E-B503-C849-942311C22E43}"/>
              </a:ext>
            </a:extLst>
          </p:cNvPr>
          <p:cNvSpPr txBox="1"/>
          <p:nvPr/>
        </p:nvSpPr>
        <p:spPr>
          <a:xfrm>
            <a:off x="5256212" y="57377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Bruna, Maria &amp; Chapman, Stephen &amp; Robinson, Martin. (2017). Diffusion of Particles with Short-Range Interactions. SIAM Journal on Applied Mathematics. 77. 10.1137/17M1118543. </a:t>
            </a:r>
          </a:p>
        </p:txBody>
      </p:sp>
    </p:spTree>
    <p:extLst>
      <p:ext uri="{BB962C8B-B14F-4D97-AF65-F5344CB8AC3E}">
        <p14:creationId xmlns:p14="http://schemas.microsoft.com/office/powerpoint/2010/main" val="29727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799A-5ACA-CF28-2D54-ABAFD44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Lennard-Jones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CFF1EE8-F7E3-7F41-0176-84977E49984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36576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Qualitatively captures phase behavior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Quantitative for Argon: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=0.34</m:t>
                    </m:r>
                  </m:oMath>
                </a14:m>
                <a:r>
                  <a:rPr lang="en-US" sz="2000" dirty="0"/>
                  <a:t> nm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=120</m:t>
                    </m:r>
                  </m:oMath>
                </a14:m>
                <a:r>
                  <a:rPr lang="en-US" sz="2000" dirty="0"/>
                  <a:t> K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CFF1EE8-F7E3-7F41-0176-84977E499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3932237" cy="3657600"/>
              </a:xfrm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3EBFB99-EB6E-4BC6-0D8C-F0E6AAEB07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10" y="2349999"/>
            <a:ext cx="5003302" cy="45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83F209-7610-1D7D-E31A-10C072479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52899"/>
            <a:ext cx="52247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1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9238-71E8-DB5E-155C-CAB712CF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3932237" cy="1600200"/>
          </a:xfrm>
        </p:spPr>
        <p:txBody>
          <a:bodyPr/>
          <a:lstStyle/>
          <a:p>
            <a:r>
              <a:rPr lang="en-US" dirty="0"/>
              <a:t>Hard Spheres: van der Waals (and others)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2977C94-85FB-BE9A-4364-0B1EEAA3A3A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76223" y="1600200"/>
                <a:ext cx="5819776" cy="52578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Volume fraction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Reduced pressure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Two phases: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Fluid (Liquid;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Solid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0.55&lt;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h𝑐𝑝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≈0.74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𝐻𝑆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𝑣𝑑𝑤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𝐸𝑆𝐷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1−1.9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2977C94-85FB-BE9A-4364-0B1EEAA3A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76223" y="1600200"/>
                <a:ext cx="5819776" cy="5257800"/>
              </a:xfrm>
              <a:blipFill>
                <a:blip r:embed="rId3"/>
                <a:stretch>
                  <a:fillRect l="-1885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4805D79-28F5-E918-03BB-8B6F44A3D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46" y="1044574"/>
            <a:ext cx="5459031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D3E4B-2717-1B87-3D18-16D8F0DBA855}"/>
              </a:ext>
            </a:extLst>
          </p:cNvPr>
          <p:cNvSpPr txBox="1"/>
          <p:nvPr/>
        </p:nvSpPr>
        <p:spPr>
          <a:xfrm>
            <a:off x="4772025" y="6548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https://upload.wikimedia.org/wikipedia/commons/e/e2/Fortres_Monroe_1861_-_Cannon-balls.jpg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113A5B-7FD2-EE41-5104-1B3816843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71" y="8001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73F106E-FBB4-C640-1237-609E1E599071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10085771" y="2171700"/>
            <a:ext cx="1514475" cy="34194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E9D14E-AAB0-D398-77E9-F5F99018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171" y="74295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41E3C0-6744-3942-07ED-ED7F6B4557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41E3C0-6744-3942-07ED-ED7F6B455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DCE08D-F6E6-F1FD-BDA9-69473F587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3188" y="1396062"/>
            <a:ext cx="7008812" cy="460617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49606E-62B0-0E44-227A-EFAE451DCDA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3400" cy="381158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Horizontal lines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“tie lines”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=600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≈400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𝑚𝑜𝑙</m:t>
                            </m:r>
                          </m:den>
                        </m:f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16.2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49606E-62B0-0E44-227A-EFAE451DC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400"/>
                <a:ext cx="4343400" cy="3811588"/>
              </a:xfrm>
              <a:blipFill>
                <a:blip r:embed="rId5"/>
                <a:stretch>
                  <a:fillRect l="-1264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1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F82603-9D71-AE82-D769-E14338AF10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=400 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≈2.3 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br>
                  <a:rPr lang="en-US" sz="4400" dirty="0"/>
                </a:br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83F82603-9D71-AE82-D769-E14338AF1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EC5A8-4DFF-8523-C694-8AE64D8E0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47084" y="1825625"/>
            <a:ext cx="6497831" cy="4351338"/>
          </a:xfrm>
        </p:spPr>
      </p:pic>
    </p:spTree>
    <p:extLst>
      <p:ext uri="{BB962C8B-B14F-4D97-AF65-F5344CB8AC3E}">
        <p14:creationId xmlns:p14="http://schemas.microsoft.com/office/powerpoint/2010/main" val="108393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E39720-0F7F-2C7B-AEBB-3F6D34F62E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=273</m:t>
                    </m:r>
                  </m:oMath>
                </a14:m>
                <a:r>
                  <a:rPr lang="en-US" dirty="0"/>
                  <a:t> K?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E39720-0F7F-2C7B-AEBB-3F6D34F62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F9464-B25B-B62C-6AF6-897692422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0657" y="1825625"/>
            <a:ext cx="6610686" cy="4351338"/>
          </a:xfrm>
        </p:spPr>
      </p:pic>
    </p:spTree>
    <p:extLst>
      <p:ext uri="{BB962C8B-B14F-4D97-AF65-F5344CB8AC3E}">
        <p14:creationId xmlns:p14="http://schemas.microsoft.com/office/powerpoint/2010/main" val="244692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A62BF7-FF45-E761-DB0C-9B2313709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0E9FE-933B-CBBD-F36F-E87A65DB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1400" y="1825625"/>
            <a:ext cx="6389200" cy="4351338"/>
          </a:xfrm>
        </p:spPr>
      </p:pic>
    </p:spTree>
    <p:extLst>
      <p:ext uri="{BB962C8B-B14F-4D97-AF65-F5344CB8AC3E}">
        <p14:creationId xmlns:p14="http://schemas.microsoft.com/office/powerpoint/2010/main" val="1681042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</TotalTime>
  <Words>711</Words>
  <Application>Microsoft Office PowerPoint</Application>
  <PresentationFormat>Widescreen</PresentationFormat>
  <Paragraphs>121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Thursday, November 3</vt:lpstr>
      <vt:lpstr>Velocity Distribution: Hard Spheres</vt:lpstr>
      <vt:lpstr>Intermolecular Pair Potentials</vt:lpstr>
      <vt:lpstr>Lennard-Jones Phase Diagram</vt:lpstr>
      <vt:lpstr>Hard Spheres: van der Waals (and others)</vt:lpstr>
      <vt:lpstr>P(V,T)</vt:lpstr>
      <vt:lpstr>P_sat (T=400 K)≈2.3 MPa </vt:lpstr>
      <vt:lpstr>T=273 K?</vt:lpstr>
      <vt:lpstr>V→∞ ?</vt:lpstr>
      <vt:lpstr>P(1/V)=P(ρ)</vt:lpstr>
      <vt:lpstr>Pressure and Volume Differences: Residuals</vt:lpstr>
      <vt:lpstr>ΔU at fixed T,V</vt:lpstr>
      <vt:lpstr>V=∞→ρ=0</vt:lpstr>
      <vt:lpstr>ΔU at fixed T,V</vt:lpstr>
      <vt:lpstr>Internal Energy Departures</vt:lpstr>
      <vt:lpstr>Why Use a Departure?</vt:lpstr>
      <vt:lpstr>What about H_R?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 Drayer</dc:creator>
  <cp:lastModifiedBy>Will Drayer</cp:lastModifiedBy>
  <cp:revision>181</cp:revision>
  <dcterms:created xsi:type="dcterms:W3CDTF">2022-08-22T22:58:02Z</dcterms:created>
  <dcterms:modified xsi:type="dcterms:W3CDTF">2022-11-03T13:16:28Z</dcterms:modified>
</cp:coreProperties>
</file>